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3" roundtripDataSignature="AMtx7mism/1/+UqgLYtNRA3qLDhPcwOO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FCF8B9-F98C-4A08-B9DB-64E6FE6C02B8}">
  <a:tblStyle styleId="{03FCF8B9-F98C-4A08-B9DB-64E6FE6C02B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61e6ae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2" name="Google Shape;52;g15a61e6ae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670716a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17670716a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90f367b4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1590f367b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b5e49f0d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2b5e49f0d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Bluetooth Receiver and Transmitter works. Volume controls for both codes are not functioning correctly. Bluetooth transmitter code does not currently transmit the available speaker names over I2C, it prints the names right now.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bc7a9588c_0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bc7a9588c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new Buck-Boost Converter needs to be chosen, then will be ordered along with it, all resistors/capacitors needed.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66" name="Google Shape;1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f3c0f6d1b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get shit done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factz</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82" name="Google Shape;182;g15f3c0f6d1b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5a61e6ae0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5a61e6ae0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Would the LCD display have to be connected to the Bluetooth transmitter?</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template slide</a:t>
            </a:r>
            <a:endParaRPr/>
          </a:p>
        </p:txBody>
      </p:sp>
      <p:sp>
        <p:nvSpPr>
          <p:cNvPr id="76" name="Google Shape;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bc7a958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bc7a958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bc7a9588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bc7a9588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75f267dc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00" name="Google Shape;100;g175f267dc7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75f267dc7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07" name="Google Shape;107;g175f267dc7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fc3d639a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fc3d639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
          <p:cNvSpPr/>
          <p:nvPr>
            <p:ph idx="2" type="pic"/>
          </p:nvPr>
        </p:nvSpPr>
        <p:spPr>
          <a:xfrm>
            <a:off x="3200400" y="1196430"/>
            <a:ext cx="5486400" cy="4850287"/>
          </a:xfrm>
          <a:prstGeom prst="rect">
            <a:avLst/>
          </a:prstGeom>
          <a:noFill/>
          <a:ln>
            <a:noFill/>
          </a:ln>
        </p:spPr>
      </p:sp>
      <p:sp>
        <p:nvSpPr>
          <p:cNvPr id="46" name="Google Shape;46;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7.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5a61e6ae0b_0_1"/>
          <p:cNvSpPr txBox="1"/>
          <p:nvPr>
            <p:ph type="ctrTitle"/>
          </p:nvPr>
        </p:nvSpPr>
        <p:spPr>
          <a:xfrm>
            <a:off x="3462375" y="2910625"/>
            <a:ext cx="5513100" cy="28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14083"/>
              <a:buFont typeface="Arial"/>
              <a:buNone/>
            </a:pPr>
            <a:r>
              <a:rPr lang="en-US" sz="3155"/>
              <a:t>Status Update #1</a:t>
            </a:r>
            <a:endParaRPr sz="3155"/>
          </a:p>
          <a:p>
            <a:pPr indent="0" lvl="0" marL="0" rtl="0" algn="r">
              <a:lnSpc>
                <a:spcPct val="100000"/>
              </a:lnSpc>
              <a:spcBef>
                <a:spcPts val="0"/>
              </a:spcBef>
              <a:spcAft>
                <a:spcPts val="0"/>
              </a:spcAft>
              <a:buClr>
                <a:schemeClr val="lt1"/>
              </a:buClr>
              <a:buSzPct val="114083"/>
              <a:buFont typeface="Arial"/>
              <a:buNone/>
            </a:pPr>
            <a:r>
              <a:t/>
            </a:r>
            <a:endParaRPr sz="3155"/>
          </a:p>
          <a:p>
            <a:pPr indent="0" lvl="0" marL="0" rtl="0" algn="r">
              <a:lnSpc>
                <a:spcPct val="100000"/>
              </a:lnSpc>
              <a:spcBef>
                <a:spcPts val="0"/>
              </a:spcBef>
              <a:spcAft>
                <a:spcPts val="0"/>
              </a:spcAft>
              <a:buClr>
                <a:schemeClr val="lt1"/>
              </a:buClr>
              <a:buSzPct val="114083"/>
              <a:buFont typeface="Arial"/>
              <a:buNone/>
            </a:pPr>
            <a:r>
              <a:t/>
            </a:r>
            <a:endParaRPr sz="3155"/>
          </a:p>
          <a:p>
            <a:pPr indent="0" lvl="0" marL="0" rtl="0" algn="r">
              <a:lnSpc>
                <a:spcPct val="100000"/>
              </a:lnSpc>
              <a:spcBef>
                <a:spcPts val="0"/>
              </a:spcBef>
              <a:spcAft>
                <a:spcPts val="0"/>
              </a:spcAft>
              <a:buClr>
                <a:schemeClr val="lt1"/>
              </a:buClr>
              <a:buSzPct val="114083"/>
              <a:buFont typeface="Arial"/>
              <a:buNone/>
            </a:pPr>
            <a:r>
              <a:t/>
            </a:r>
            <a:endParaRPr sz="3155"/>
          </a:p>
          <a:p>
            <a:pPr indent="0" lvl="0" marL="0" rtl="0" algn="r">
              <a:lnSpc>
                <a:spcPct val="100000"/>
              </a:lnSpc>
              <a:spcBef>
                <a:spcPts val="0"/>
              </a:spcBef>
              <a:spcAft>
                <a:spcPts val="0"/>
              </a:spcAft>
              <a:buClr>
                <a:schemeClr val="lt1"/>
              </a:buClr>
              <a:buSzPct val="114083"/>
              <a:buFont typeface="Arial"/>
              <a:buNone/>
            </a:pPr>
            <a:r>
              <a:rPr lang="en-US" sz="3155"/>
              <a:t>Sponsor: Max Lesser</a:t>
            </a:r>
            <a:endParaRPr sz="3155"/>
          </a:p>
          <a:p>
            <a:pPr indent="0" lvl="0" marL="0" rtl="0" algn="r">
              <a:lnSpc>
                <a:spcPct val="100000"/>
              </a:lnSpc>
              <a:spcBef>
                <a:spcPts val="0"/>
              </a:spcBef>
              <a:spcAft>
                <a:spcPts val="0"/>
              </a:spcAft>
              <a:buClr>
                <a:schemeClr val="lt1"/>
              </a:buClr>
              <a:buSzPct val="114082"/>
              <a:buFont typeface="Arial"/>
              <a:buNone/>
            </a:pPr>
            <a:r>
              <a:rPr lang="en-US" sz="3155"/>
              <a:t>TA: Dalton W. Cyr</a:t>
            </a:r>
            <a:endParaRPr sz="3155"/>
          </a:p>
        </p:txBody>
      </p:sp>
      <p:pic>
        <p:nvPicPr>
          <p:cNvPr descr="DLCOE_logo_HWHT.png" id="55" name="Google Shape;55;g15a61e6ae0b_0_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56" name="Google Shape;56;g15a61e6ae0b_0_1"/>
          <p:cNvPicPr preferRelativeResize="0"/>
          <p:nvPr/>
        </p:nvPicPr>
        <p:blipFill rotWithShape="1">
          <a:blip r:embed="rId4">
            <a:alphaModFix/>
          </a:blip>
          <a:srcRect b="-950" l="2706" r="30461" t="950"/>
          <a:stretch/>
        </p:blipFill>
        <p:spPr>
          <a:xfrm>
            <a:off x="0" y="25"/>
            <a:ext cx="5413800" cy="5400000"/>
          </a:xfrm>
          <a:prstGeom prst="diagStripe">
            <a:avLst>
              <a:gd fmla="val 28946" name="adj"/>
            </a:avLst>
          </a:prstGeom>
          <a:noFill/>
          <a:ln>
            <a:noFill/>
          </a:ln>
        </p:spPr>
      </p:pic>
      <p:sp>
        <p:nvSpPr>
          <p:cNvPr id="57" name="Google Shape;57;g15a61e6ae0b_0_1"/>
          <p:cNvSpPr txBox="1"/>
          <p:nvPr/>
        </p:nvSpPr>
        <p:spPr>
          <a:xfrm>
            <a:off x="2710625" y="2671025"/>
            <a:ext cx="6246600" cy="1293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600"/>
              <a:buFont typeface="Arial"/>
              <a:buNone/>
            </a:pPr>
            <a:r>
              <a:rPr b="1" lang="en-US" sz="3600">
                <a:solidFill>
                  <a:schemeClr val="lt1"/>
                </a:solidFill>
              </a:rPr>
              <a:t>Team 6: </a:t>
            </a:r>
            <a:r>
              <a:rPr b="1" i="0" lang="en-US" sz="3600" u="none" cap="none" strike="noStrike">
                <a:solidFill>
                  <a:schemeClr val="lt1"/>
                </a:solidFill>
                <a:latin typeface="Arial"/>
                <a:ea typeface="Arial"/>
                <a:cs typeface="Arial"/>
                <a:sym typeface="Arial"/>
              </a:rPr>
              <a:t>GrAPE (Graphic Analog Portable Equalizer)</a:t>
            </a:r>
            <a:endParaRPr b="1" sz="3600">
              <a:solidFill>
                <a:schemeClr val="lt1"/>
              </a:solidFill>
            </a:endParaRPr>
          </a:p>
        </p:txBody>
      </p:sp>
      <p:sp>
        <p:nvSpPr>
          <p:cNvPr id="58" name="Google Shape;58;g15a61e6ae0b_0_1"/>
          <p:cNvSpPr txBox="1"/>
          <p:nvPr/>
        </p:nvSpPr>
        <p:spPr>
          <a:xfrm>
            <a:off x="214625" y="5216400"/>
            <a:ext cx="3564600" cy="1549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chemeClr val="lt1"/>
              </a:buClr>
              <a:buSzPts val="3599"/>
              <a:buFont typeface="Arial"/>
              <a:buNone/>
            </a:pPr>
            <a:r>
              <a:rPr b="1" lang="en-US" sz="2955">
                <a:solidFill>
                  <a:schemeClr val="lt1"/>
                </a:solidFill>
              </a:rPr>
              <a:t>Antonio Cardona</a:t>
            </a:r>
            <a:endParaRPr b="1" sz="2955">
              <a:solidFill>
                <a:schemeClr val="lt1"/>
              </a:solidFill>
            </a:endParaRPr>
          </a:p>
          <a:p>
            <a:pPr indent="0" lvl="0" marL="0" rtl="0" algn="l">
              <a:spcBef>
                <a:spcPts val="0"/>
              </a:spcBef>
              <a:spcAft>
                <a:spcPts val="0"/>
              </a:spcAft>
              <a:buClr>
                <a:schemeClr val="lt1"/>
              </a:buClr>
              <a:buSzPts val="3599"/>
              <a:buFont typeface="Arial"/>
              <a:buNone/>
            </a:pPr>
            <a:r>
              <a:rPr b="1" lang="en-US" sz="2955">
                <a:solidFill>
                  <a:schemeClr val="lt1"/>
                </a:solidFill>
              </a:rPr>
              <a:t>Nathan Finley</a:t>
            </a:r>
            <a:endParaRPr b="1" sz="2955">
              <a:solidFill>
                <a:schemeClr val="lt1"/>
              </a:solidFill>
            </a:endParaRPr>
          </a:p>
          <a:p>
            <a:pPr indent="0" lvl="0" marL="0" rtl="0" algn="l">
              <a:spcBef>
                <a:spcPts val="0"/>
              </a:spcBef>
              <a:spcAft>
                <a:spcPts val="0"/>
              </a:spcAft>
              <a:buClr>
                <a:schemeClr val="lt1"/>
              </a:buClr>
              <a:buSzPts val="3599"/>
              <a:buFont typeface="Arial"/>
              <a:buNone/>
            </a:pPr>
            <a:r>
              <a:rPr b="1" lang="en-US" sz="2955">
                <a:solidFill>
                  <a:schemeClr val="lt1"/>
                </a:solidFill>
              </a:rPr>
              <a:t>Nicole LoGiudice</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7670716a19_0_0"/>
          <p:cNvSpPr txBox="1"/>
          <p:nvPr>
            <p:ph type="title"/>
          </p:nvPr>
        </p:nvSpPr>
        <p:spPr>
          <a:xfrm>
            <a:off x="605700" y="8161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Equalizer Subsystem - Nathan Finley</a:t>
            </a:r>
            <a:endParaRPr/>
          </a:p>
        </p:txBody>
      </p:sp>
      <p:pic>
        <p:nvPicPr>
          <p:cNvPr id="127" name="Google Shape;127;g17670716a19_0_0"/>
          <p:cNvPicPr preferRelativeResize="0"/>
          <p:nvPr/>
        </p:nvPicPr>
        <p:blipFill rotWithShape="1">
          <a:blip r:embed="rId3">
            <a:alphaModFix/>
          </a:blip>
          <a:srcRect b="0" l="0" r="0" t="0"/>
          <a:stretch/>
        </p:blipFill>
        <p:spPr>
          <a:xfrm>
            <a:off x="0" y="1516975"/>
            <a:ext cx="9143999" cy="3470526"/>
          </a:xfrm>
          <a:prstGeom prst="rect">
            <a:avLst/>
          </a:prstGeom>
          <a:noFill/>
          <a:ln>
            <a:noFill/>
          </a:ln>
        </p:spPr>
      </p:pic>
      <p:pic>
        <p:nvPicPr>
          <p:cNvPr id="128" name="Google Shape;128;g17670716a19_0_0"/>
          <p:cNvPicPr preferRelativeResize="0"/>
          <p:nvPr/>
        </p:nvPicPr>
        <p:blipFill rotWithShape="1">
          <a:blip r:embed="rId4">
            <a:alphaModFix/>
          </a:blip>
          <a:srcRect b="0" l="0" r="0" t="0"/>
          <a:stretch/>
        </p:blipFill>
        <p:spPr>
          <a:xfrm>
            <a:off x="6858100" y="5076400"/>
            <a:ext cx="2286651" cy="1606108"/>
          </a:xfrm>
          <a:prstGeom prst="rect">
            <a:avLst/>
          </a:prstGeom>
          <a:noFill/>
          <a:ln>
            <a:noFill/>
          </a:ln>
        </p:spPr>
      </p:pic>
      <p:sp>
        <p:nvSpPr>
          <p:cNvPr id="129" name="Google Shape;129;g17670716a19_0_0"/>
          <p:cNvSpPr txBox="1"/>
          <p:nvPr/>
        </p:nvSpPr>
        <p:spPr>
          <a:xfrm>
            <a:off x="7420775" y="143075"/>
            <a:ext cx="161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grpSp>
        <p:nvGrpSpPr>
          <p:cNvPr id="130" name="Google Shape;130;g17670716a19_0_0"/>
          <p:cNvGrpSpPr/>
          <p:nvPr/>
        </p:nvGrpSpPr>
        <p:grpSpPr>
          <a:xfrm>
            <a:off x="-4" y="4900903"/>
            <a:ext cx="6858091" cy="1957098"/>
            <a:chOff x="-7" y="3597807"/>
            <a:chExt cx="7999640" cy="3260200"/>
          </a:xfrm>
        </p:grpSpPr>
        <p:grpSp>
          <p:nvGrpSpPr>
            <p:cNvPr id="131" name="Google Shape;131;g17670716a19_0_0"/>
            <p:cNvGrpSpPr/>
            <p:nvPr/>
          </p:nvGrpSpPr>
          <p:grpSpPr>
            <a:xfrm rot="5400000">
              <a:off x="3165050" y="2023425"/>
              <a:ext cx="1669525" cy="7999640"/>
              <a:chOff x="0" y="0"/>
              <a:chExt cx="1669525" cy="7999640"/>
            </a:xfrm>
          </p:grpSpPr>
          <p:pic>
            <p:nvPicPr>
              <p:cNvPr id="132" name="Google Shape;132;g17670716a19_0_0"/>
              <p:cNvPicPr preferRelativeResize="0"/>
              <p:nvPr/>
            </p:nvPicPr>
            <p:blipFill rotWithShape="1">
              <a:blip r:embed="rId5">
                <a:alphaModFix/>
              </a:blip>
              <a:srcRect b="0" l="0" r="0" t="0"/>
              <a:stretch/>
            </p:blipFill>
            <p:spPr>
              <a:xfrm>
                <a:off x="0" y="0"/>
                <a:ext cx="1669525" cy="2652126"/>
              </a:xfrm>
              <a:prstGeom prst="rect">
                <a:avLst/>
              </a:prstGeom>
              <a:noFill/>
              <a:ln>
                <a:noFill/>
              </a:ln>
            </p:spPr>
          </p:pic>
          <p:pic>
            <p:nvPicPr>
              <p:cNvPr id="133" name="Google Shape;133;g17670716a19_0_0"/>
              <p:cNvPicPr preferRelativeResize="0"/>
              <p:nvPr/>
            </p:nvPicPr>
            <p:blipFill rotWithShape="1">
              <a:blip r:embed="rId6">
                <a:alphaModFix/>
              </a:blip>
              <a:srcRect b="0" l="0" r="0" t="0"/>
              <a:stretch/>
            </p:blipFill>
            <p:spPr>
              <a:xfrm>
                <a:off x="0" y="2652125"/>
                <a:ext cx="1669525" cy="2671240"/>
              </a:xfrm>
              <a:prstGeom prst="rect">
                <a:avLst/>
              </a:prstGeom>
              <a:noFill/>
              <a:ln>
                <a:noFill/>
              </a:ln>
            </p:spPr>
          </p:pic>
          <p:pic>
            <p:nvPicPr>
              <p:cNvPr id="134" name="Google Shape;134;g17670716a19_0_0"/>
              <p:cNvPicPr preferRelativeResize="0"/>
              <p:nvPr/>
            </p:nvPicPr>
            <p:blipFill rotWithShape="1">
              <a:blip r:embed="rId7">
                <a:alphaModFix/>
              </a:blip>
              <a:srcRect b="0" l="0" r="0" t="0"/>
              <a:stretch/>
            </p:blipFill>
            <p:spPr>
              <a:xfrm>
                <a:off x="0" y="5323375"/>
                <a:ext cx="1669525" cy="2676265"/>
              </a:xfrm>
              <a:prstGeom prst="rect">
                <a:avLst/>
              </a:prstGeom>
              <a:noFill/>
              <a:ln>
                <a:noFill/>
              </a:ln>
            </p:spPr>
          </p:pic>
        </p:grpSp>
        <p:grpSp>
          <p:nvGrpSpPr>
            <p:cNvPr id="135" name="Google Shape;135;g17670716a19_0_0"/>
            <p:cNvGrpSpPr/>
            <p:nvPr/>
          </p:nvGrpSpPr>
          <p:grpSpPr>
            <a:xfrm rot="5400000">
              <a:off x="3165050" y="432750"/>
              <a:ext cx="1669525" cy="7999640"/>
              <a:chOff x="0" y="0"/>
              <a:chExt cx="1669525" cy="7999640"/>
            </a:xfrm>
          </p:grpSpPr>
          <p:pic>
            <p:nvPicPr>
              <p:cNvPr id="136" name="Google Shape;136;g17670716a19_0_0"/>
              <p:cNvPicPr preferRelativeResize="0"/>
              <p:nvPr/>
            </p:nvPicPr>
            <p:blipFill rotWithShape="1">
              <a:blip r:embed="rId5">
                <a:alphaModFix/>
              </a:blip>
              <a:srcRect b="0" l="0" r="0" t="0"/>
              <a:stretch/>
            </p:blipFill>
            <p:spPr>
              <a:xfrm>
                <a:off x="0" y="0"/>
                <a:ext cx="1669525" cy="2652126"/>
              </a:xfrm>
              <a:prstGeom prst="rect">
                <a:avLst/>
              </a:prstGeom>
              <a:noFill/>
              <a:ln>
                <a:noFill/>
              </a:ln>
            </p:spPr>
          </p:pic>
          <p:pic>
            <p:nvPicPr>
              <p:cNvPr id="137" name="Google Shape;137;g17670716a19_0_0"/>
              <p:cNvPicPr preferRelativeResize="0"/>
              <p:nvPr/>
            </p:nvPicPr>
            <p:blipFill rotWithShape="1">
              <a:blip r:embed="rId6">
                <a:alphaModFix/>
              </a:blip>
              <a:srcRect b="0" l="0" r="0" t="0"/>
              <a:stretch/>
            </p:blipFill>
            <p:spPr>
              <a:xfrm>
                <a:off x="0" y="2652125"/>
                <a:ext cx="1669525" cy="2671240"/>
              </a:xfrm>
              <a:prstGeom prst="rect">
                <a:avLst/>
              </a:prstGeom>
              <a:noFill/>
              <a:ln>
                <a:noFill/>
              </a:ln>
            </p:spPr>
          </p:pic>
          <p:pic>
            <p:nvPicPr>
              <p:cNvPr id="138" name="Google Shape;138;g17670716a19_0_0"/>
              <p:cNvPicPr preferRelativeResize="0"/>
              <p:nvPr/>
            </p:nvPicPr>
            <p:blipFill rotWithShape="1">
              <a:blip r:embed="rId7">
                <a:alphaModFix/>
              </a:blip>
              <a:srcRect b="0" l="0" r="0" t="0"/>
              <a:stretch/>
            </p:blipFill>
            <p:spPr>
              <a:xfrm>
                <a:off x="0" y="5323375"/>
                <a:ext cx="1669525" cy="2676265"/>
              </a:xfrm>
              <a:prstGeom prst="rect">
                <a:avLst/>
              </a:prstGeom>
              <a:noFill/>
              <a:ln>
                <a:noFill/>
              </a:ln>
            </p:spPr>
          </p:pic>
        </p:grpSp>
      </p:grpSp>
      <p:sp>
        <p:nvSpPr>
          <p:cNvPr id="139" name="Google Shape;139;g17670716a19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590f367b41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lang="en-US" sz="3000"/>
              <a:t>Bluetooth Input/Output Connectivity Subsystem</a:t>
            </a:r>
            <a:endParaRPr sz="3000"/>
          </a:p>
        </p:txBody>
      </p:sp>
      <p:graphicFrame>
        <p:nvGraphicFramePr>
          <p:cNvPr id="145" name="Google Shape;145;g1590f367b41_0_10"/>
          <p:cNvGraphicFramePr/>
          <p:nvPr/>
        </p:nvGraphicFramePr>
        <p:xfrm>
          <a:off x="952500" y="2633760"/>
          <a:ext cx="3000000" cy="3000000"/>
        </p:xfrm>
        <a:graphic>
          <a:graphicData uri="http://schemas.openxmlformats.org/drawingml/2006/table">
            <a:tbl>
              <a:tblPr>
                <a:noFill/>
                <a:tableStyleId>{03FCF8B9-F98C-4A08-B9DB-64E6FE6C02B8}</a:tableStyleId>
              </a:tblPr>
              <a:tblGrid>
                <a:gridCol w="3654100"/>
                <a:gridCol w="3654100"/>
              </a:tblGrid>
              <a:tr h="531375">
                <a:tc>
                  <a:txBody>
                    <a:bodyPr/>
                    <a:lstStyle/>
                    <a:p>
                      <a:pPr indent="0" lvl="0" marL="0" marR="0" rtl="0" algn="l">
                        <a:lnSpc>
                          <a:spcPct val="100000"/>
                        </a:lnSpc>
                        <a:spcBef>
                          <a:spcPts val="0"/>
                        </a:spcBef>
                        <a:spcAft>
                          <a:spcPts val="0"/>
                        </a:spcAft>
                        <a:buClr>
                          <a:srgbClr val="000000"/>
                        </a:buClr>
                        <a:buSzPts val="1400"/>
                        <a:buFont typeface="Arial"/>
                        <a:buNone/>
                      </a:pPr>
                      <a:r>
                        <a:rPr b="1" lang="en-US"/>
                        <a:t>Accomplishments</a:t>
                      </a:r>
                      <a:r>
                        <a:rPr b="1" lang="en-US"/>
                        <a:t> since 403:</a:t>
                      </a:r>
                      <a:endParaRPr b="1"/>
                    </a:p>
                    <a:p>
                      <a:pPr indent="0" lvl="0" marL="0" marR="0" rtl="0" algn="l">
                        <a:lnSpc>
                          <a:spcPct val="100000"/>
                        </a:lnSpc>
                        <a:spcBef>
                          <a:spcPts val="0"/>
                        </a:spcBef>
                        <a:spcAft>
                          <a:spcPts val="0"/>
                        </a:spcAft>
                        <a:buClr>
                          <a:srgbClr val="000000"/>
                        </a:buClr>
                        <a:buSzPts val="1400"/>
                        <a:buFont typeface="Arial"/>
                        <a:buNone/>
                      </a:pPr>
                      <a:r>
                        <a:rPr b="1" lang="en-US"/>
                        <a:t>5 Hours</a:t>
                      </a:r>
                      <a:endParaRPr b="1"/>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a:t>Ongoing progress/problems and plans until the next presentation</a:t>
                      </a:r>
                      <a:endParaRPr b="1" sz="1400" u="none" cap="none" strike="noStrike"/>
                    </a:p>
                  </a:txBody>
                  <a:tcPr marT="91425" marB="91425" marR="91425" marL="91425">
                    <a:solidFill>
                      <a:schemeClr val="accent5"/>
                    </a:solidFill>
                  </a:tcPr>
                </a:tc>
              </a:tr>
              <a:tr h="11036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Receiver and transmitter </a:t>
                      </a:r>
                      <a:r>
                        <a:rPr lang="en-US"/>
                        <a:t>Code Still works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Order Bluetooth Receiver PCB</a:t>
                      </a:r>
                      <a:endParaRPr sz="1400" u="none" cap="none" strike="noStrike"/>
                    </a:p>
                  </a:txBody>
                  <a:tcPr marT="91425" marB="91425" marR="91425" marL="91425"/>
                </a:tc>
              </a:tr>
              <a:tr h="8175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Output Speaker Names via I2C in Bluetooth Transmitter Code</a:t>
                      </a:r>
                      <a:endParaRPr sz="1400" u="none" cap="none" strike="noStrike"/>
                    </a:p>
                  </a:txBody>
                  <a:tcPr marT="91425" marB="91425" marR="91425" marL="91425"/>
                </a:tc>
              </a:tr>
            </a:tbl>
          </a:graphicData>
        </a:graphic>
      </p:graphicFrame>
      <p:sp>
        <p:nvSpPr>
          <p:cNvPr id="146" name="Google Shape;146;g1590f367b41_0_10"/>
          <p:cNvSpPr txBox="1"/>
          <p:nvPr/>
        </p:nvSpPr>
        <p:spPr>
          <a:xfrm>
            <a:off x="3853250" y="1906650"/>
            <a:ext cx="22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Nicole LoGiudice</a:t>
            </a:r>
            <a:endParaRPr/>
          </a:p>
        </p:txBody>
      </p:sp>
      <p:sp>
        <p:nvSpPr>
          <p:cNvPr id="147" name="Google Shape;147;g1590f367b41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2b5e49f0de_0_4"/>
          <p:cNvSpPr txBox="1"/>
          <p:nvPr>
            <p:ph type="title"/>
          </p:nvPr>
        </p:nvSpPr>
        <p:spPr>
          <a:xfrm>
            <a:off x="528200" y="755765"/>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Bluetooth Receiver/Transmitter PCB</a:t>
            </a:r>
            <a:endParaRPr/>
          </a:p>
        </p:txBody>
      </p:sp>
      <p:pic>
        <p:nvPicPr>
          <p:cNvPr id="153" name="Google Shape;153;g12b5e49f0de_0_4"/>
          <p:cNvPicPr preferRelativeResize="0"/>
          <p:nvPr/>
        </p:nvPicPr>
        <p:blipFill>
          <a:blip r:embed="rId3">
            <a:alphaModFix/>
          </a:blip>
          <a:stretch>
            <a:fillRect/>
          </a:stretch>
        </p:blipFill>
        <p:spPr>
          <a:xfrm>
            <a:off x="4291525" y="1559477"/>
            <a:ext cx="4672154" cy="4700324"/>
          </a:xfrm>
          <a:prstGeom prst="rect">
            <a:avLst/>
          </a:prstGeom>
          <a:noFill/>
          <a:ln>
            <a:noFill/>
          </a:ln>
        </p:spPr>
      </p:pic>
      <p:sp>
        <p:nvSpPr>
          <p:cNvPr id="154" name="Google Shape;154;g12b5e49f0de_0_4"/>
          <p:cNvSpPr txBox="1"/>
          <p:nvPr>
            <p:ph idx="1" type="body"/>
          </p:nvPr>
        </p:nvSpPr>
        <p:spPr>
          <a:xfrm>
            <a:off x="152850" y="2350800"/>
            <a:ext cx="40608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Bluetooth</a:t>
            </a:r>
            <a:endParaRPr/>
          </a:p>
          <a:p>
            <a:pPr indent="0" lvl="0" marL="0" rtl="0" algn="l">
              <a:spcBef>
                <a:spcPts val="360"/>
              </a:spcBef>
              <a:spcAft>
                <a:spcPts val="0"/>
              </a:spcAft>
              <a:buNone/>
            </a:pPr>
            <a:r>
              <a:t/>
            </a:r>
            <a:endParaRPr/>
          </a:p>
          <a:p>
            <a:pPr indent="-342900" lvl="0" marL="457200" rtl="0" algn="l">
              <a:spcBef>
                <a:spcPts val="360"/>
              </a:spcBef>
              <a:spcAft>
                <a:spcPts val="0"/>
              </a:spcAft>
              <a:buSzPts val="1800"/>
              <a:buChar char="•"/>
            </a:pPr>
            <a:r>
              <a:rPr lang="en-US"/>
              <a:t>Volume</a:t>
            </a:r>
            <a:endParaRPr/>
          </a:p>
          <a:p>
            <a:pPr indent="-342900" lvl="0" marL="457200" rtl="0" algn="l">
              <a:spcBef>
                <a:spcPts val="0"/>
              </a:spcBef>
              <a:spcAft>
                <a:spcPts val="0"/>
              </a:spcAft>
              <a:buSzPts val="1800"/>
              <a:buChar char="•"/>
            </a:pPr>
            <a:r>
              <a:rPr lang="en-US"/>
              <a:t>Available Speaker Names </a:t>
            </a:r>
            <a:endParaRPr/>
          </a:p>
        </p:txBody>
      </p:sp>
      <p:sp>
        <p:nvSpPr>
          <p:cNvPr id="155" name="Google Shape;155;g12b5e49f0de_0_4"/>
          <p:cNvSpPr txBox="1"/>
          <p:nvPr/>
        </p:nvSpPr>
        <p:spPr>
          <a:xfrm>
            <a:off x="1896625" y="1387550"/>
            <a:ext cx="22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Nicole LoGiudice</a:t>
            </a:r>
            <a:endParaRPr/>
          </a:p>
        </p:txBody>
      </p:sp>
      <p:sp>
        <p:nvSpPr>
          <p:cNvPr id="156" name="Google Shape;156;g12b5e49f0de_0_4"/>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fbc7a9588c_0_507"/>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Parts Ordering Status</a:t>
            </a:r>
            <a:endParaRPr/>
          </a:p>
        </p:txBody>
      </p:sp>
      <p:sp>
        <p:nvSpPr>
          <p:cNvPr id="162" name="Google Shape;162;g1fbc7a9588c_0_507"/>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All parts to be ordered by February 3rd</a:t>
            </a:r>
            <a:endParaRPr>
              <a:solidFill>
                <a:srgbClr val="00FF00"/>
              </a:solidFill>
            </a:endParaRPr>
          </a:p>
          <a:p>
            <a:pPr indent="0" lvl="0" marL="0" rtl="0" algn="l">
              <a:spcBef>
                <a:spcPts val="360"/>
              </a:spcBef>
              <a:spcAft>
                <a:spcPts val="0"/>
              </a:spcAft>
              <a:buNone/>
            </a:pPr>
            <a:r>
              <a:t/>
            </a:r>
            <a:endParaRPr>
              <a:solidFill>
                <a:srgbClr val="00FF00"/>
              </a:solidFill>
            </a:endParaRPr>
          </a:p>
          <a:p>
            <a:pPr indent="0" lvl="0" marL="0" rtl="0" algn="l">
              <a:spcBef>
                <a:spcPts val="360"/>
              </a:spcBef>
              <a:spcAft>
                <a:spcPts val="0"/>
              </a:spcAft>
              <a:buNone/>
            </a:pPr>
            <a:r>
              <a:rPr lang="en-US">
                <a:solidFill>
                  <a:srgbClr val="00FF00"/>
                </a:solidFill>
              </a:rPr>
              <a:t> </a:t>
            </a:r>
            <a:endParaRPr>
              <a:solidFill>
                <a:srgbClr val="00FF00"/>
              </a:solidFill>
            </a:endParaRPr>
          </a:p>
        </p:txBody>
      </p:sp>
      <p:sp>
        <p:nvSpPr>
          <p:cNvPr id="163" name="Google Shape;163;g1fbc7a9588c_0_507"/>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Execution Plan</a:t>
            </a:r>
            <a:endParaRPr/>
          </a:p>
        </p:txBody>
      </p:sp>
      <p:grpSp>
        <p:nvGrpSpPr>
          <p:cNvPr id="169" name="Google Shape;169;p6"/>
          <p:cNvGrpSpPr/>
          <p:nvPr/>
        </p:nvGrpSpPr>
        <p:grpSpPr>
          <a:xfrm>
            <a:off x="2589600" y="5476925"/>
            <a:ext cx="1354375" cy="1050563"/>
            <a:chOff x="2357125" y="5223300"/>
            <a:chExt cx="1354375" cy="1050563"/>
          </a:xfrm>
        </p:grpSpPr>
        <p:pic>
          <p:nvPicPr>
            <p:cNvPr id="170" name="Google Shape;170;p6"/>
            <p:cNvPicPr preferRelativeResize="0"/>
            <p:nvPr/>
          </p:nvPicPr>
          <p:blipFill rotWithShape="1">
            <a:blip r:embed="rId3">
              <a:alphaModFix/>
            </a:blip>
            <a:srcRect b="0" l="0" r="0" t="0"/>
            <a:stretch/>
          </p:blipFill>
          <p:spPr>
            <a:xfrm>
              <a:off x="2357125" y="5278550"/>
              <a:ext cx="214238" cy="228200"/>
            </a:xfrm>
            <a:prstGeom prst="rect">
              <a:avLst/>
            </a:prstGeom>
            <a:noFill/>
            <a:ln>
              <a:noFill/>
            </a:ln>
          </p:spPr>
        </p:pic>
        <p:pic>
          <p:nvPicPr>
            <p:cNvPr id="171" name="Google Shape;171;p6"/>
            <p:cNvPicPr preferRelativeResize="0"/>
            <p:nvPr/>
          </p:nvPicPr>
          <p:blipFill rotWithShape="1">
            <a:blip r:embed="rId4">
              <a:alphaModFix/>
            </a:blip>
            <a:srcRect b="0" l="0" r="0" t="0"/>
            <a:stretch/>
          </p:blipFill>
          <p:spPr>
            <a:xfrm>
              <a:off x="2357125" y="5517521"/>
              <a:ext cx="232075" cy="223149"/>
            </a:xfrm>
            <a:prstGeom prst="rect">
              <a:avLst/>
            </a:prstGeom>
            <a:noFill/>
            <a:ln>
              <a:noFill/>
            </a:ln>
          </p:spPr>
        </p:pic>
        <p:pic>
          <p:nvPicPr>
            <p:cNvPr id="172" name="Google Shape;172;p6"/>
            <p:cNvPicPr preferRelativeResize="0"/>
            <p:nvPr/>
          </p:nvPicPr>
          <p:blipFill rotWithShape="1">
            <a:blip r:embed="rId5">
              <a:alphaModFix/>
            </a:blip>
            <a:srcRect b="0" l="0" r="0" t="0"/>
            <a:stretch/>
          </p:blipFill>
          <p:spPr>
            <a:xfrm>
              <a:off x="2357125" y="5751446"/>
              <a:ext cx="232075" cy="254827"/>
            </a:xfrm>
            <a:prstGeom prst="rect">
              <a:avLst/>
            </a:prstGeom>
            <a:noFill/>
            <a:ln>
              <a:noFill/>
            </a:ln>
          </p:spPr>
        </p:pic>
        <p:pic>
          <p:nvPicPr>
            <p:cNvPr id="173" name="Google Shape;173;p6"/>
            <p:cNvPicPr preferRelativeResize="0"/>
            <p:nvPr/>
          </p:nvPicPr>
          <p:blipFill rotWithShape="1">
            <a:blip r:embed="rId6">
              <a:alphaModFix/>
            </a:blip>
            <a:srcRect b="0" l="0" r="0" t="0"/>
            <a:stretch/>
          </p:blipFill>
          <p:spPr>
            <a:xfrm>
              <a:off x="2357125" y="5990421"/>
              <a:ext cx="232075" cy="232075"/>
            </a:xfrm>
            <a:prstGeom prst="rect">
              <a:avLst/>
            </a:prstGeom>
            <a:noFill/>
            <a:ln>
              <a:noFill/>
            </a:ln>
          </p:spPr>
        </p:pic>
        <p:sp>
          <p:nvSpPr>
            <p:cNvPr id="174" name="Google Shape;174;p6"/>
            <p:cNvSpPr txBox="1"/>
            <p:nvPr/>
          </p:nvSpPr>
          <p:spPr>
            <a:xfrm>
              <a:off x="2589200" y="522330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Antonio</a:t>
              </a:r>
              <a:endParaRPr b="0" i="0" sz="1000" u="none" cap="none" strike="noStrike">
                <a:solidFill>
                  <a:srgbClr val="000000"/>
                </a:solidFill>
                <a:latin typeface="Arial"/>
                <a:ea typeface="Arial"/>
                <a:cs typeface="Arial"/>
                <a:sym typeface="Arial"/>
              </a:endParaRPr>
            </a:p>
          </p:txBody>
        </p:sp>
        <p:sp>
          <p:nvSpPr>
            <p:cNvPr id="175" name="Google Shape;175;p6"/>
            <p:cNvSpPr txBox="1"/>
            <p:nvPr/>
          </p:nvSpPr>
          <p:spPr>
            <a:xfrm>
              <a:off x="2589200" y="545975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Nathan</a:t>
              </a:r>
              <a:endParaRPr b="0" i="0" sz="1000" u="none" cap="none" strike="noStrike">
                <a:solidFill>
                  <a:srgbClr val="000000"/>
                </a:solidFill>
                <a:latin typeface="Arial"/>
                <a:ea typeface="Arial"/>
                <a:cs typeface="Arial"/>
                <a:sym typeface="Arial"/>
              </a:endParaRPr>
            </a:p>
          </p:txBody>
        </p:sp>
        <p:sp>
          <p:nvSpPr>
            <p:cNvPr id="176" name="Google Shape;176;p6"/>
            <p:cNvSpPr txBox="1"/>
            <p:nvPr/>
          </p:nvSpPr>
          <p:spPr>
            <a:xfrm>
              <a:off x="2589200" y="570951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Nicole</a:t>
              </a:r>
              <a:endParaRPr b="0" i="0" sz="1000" u="none" cap="none" strike="noStrike">
                <a:solidFill>
                  <a:srgbClr val="000000"/>
                </a:solidFill>
                <a:latin typeface="Arial"/>
                <a:ea typeface="Arial"/>
                <a:cs typeface="Arial"/>
                <a:sym typeface="Arial"/>
              </a:endParaRPr>
            </a:p>
          </p:txBody>
        </p:sp>
        <p:sp>
          <p:nvSpPr>
            <p:cNvPr id="177" name="Google Shape;177;p6"/>
            <p:cNvSpPr txBox="1"/>
            <p:nvPr/>
          </p:nvSpPr>
          <p:spPr>
            <a:xfrm>
              <a:off x="2589200" y="593516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General Team</a:t>
              </a:r>
              <a:endParaRPr b="0" i="0" sz="1000" u="none" cap="none" strike="noStrike">
                <a:solidFill>
                  <a:srgbClr val="000000"/>
                </a:solidFill>
                <a:latin typeface="Arial"/>
                <a:ea typeface="Arial"/>
                <a:cs typeface="Arial"/>
                <a:sym typeface="Arial"/>
              </a:endParaRPr>
            </a:p>
          </p:txBody>
        </p:sp>
      </p:grpSp>
      <p:sp>
        <p:nvSpPr>
          <p:cNvPr id="178" name="Google Shape;178;p6"/>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pic>
        <p:nvPicPr>
          <p:cNvPr id="179" name="Google Shape;179;p6"/>
          <p:cNvPicPr preferRelativeResize="0"/>
          <p:nvPr/>
        </p:nvPicPr>
        <p:blipFill>
          <a:blip r:embed="rId7">
            <a:alphaModFix/>
          </a:blip>
          <a:stretch>
            <a:fillRect/>
          </a:stretch>
        </p:blipFill>
        <p:spPr>
          <a:xfrm>
            <a:off x="0" y="978000"/>
            <a:ext cx="9144003" cy="43755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5f3c0f6d1b_0_67"/>
          <p:cNvSpPr txBox="1"/>
          <p:nvPr>
            <p:ph type="title"/>
          </p:nvPr>
        </p:nvSpPr>
        <p:spPr>
          <a:xfrm>
            <a:off x="5886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Execution Plan </a:t>
            </a:r>
            <a:endParaRPr/>
          </a:p>
        </p:txBody>
      </p:sp>
      <p:sp>
        <p:nvSpPr>
          <p:cNvPr id="185" name="Google Shape;185;g15f3c0f6d1b_0_67"/>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pic>
        <p:nvPicPr>
          <p:cNvPr id="186" name="Google Shape;186;g15f3c0f6d1b_0_67"/>
          <p:cNvPicPr preferRelativeResize="0"/>
          <p:nvPr/>
        </p:nvPicPr>
        <p:blipFill>
          <a:blip r:embed="rId3">
            <a:alphaModFix/>
          </a:blip>
          <a:stretch>
            <a:fillRect/>
          </a:stretch>
        </p:blipFill>
        <p:spPr>
          <a:xfrm>
            <a:off x="2163713" y="978025"/>
            <a:ext cx="4816569" cy="5879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5a61e6ae0b_0_97"/>
          <p:cNvSpPr txBox="1"/>
          <p:nvPr>
            <p:ph type="title"/>
          </p:nvPr>
        </p:nvSpPr>
        <p:spPr>
          <a:xfrm>
            <a:off x="496850" y="30271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Thank you -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solidFill>
                <a:srgbClr val="FF00FF"/>
              </a:solidFill>
            </a:endParaRPr>
          </a:p>
        </p:txBody>
      </p:sp>
      <p:sp>
        <p:nvSpPr>
          <p:cNvPr id="64" name="Google Shape;64;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fontScale="70000" lnSpcReduction="10000"/>
          </a:bodyPr>
          <a:lstStyle/>
          <a:p>
            <a:pPr indent="0" lvl="0" marL="342900" rtl="0" algn="l">
              <a:lnSpc>
                <a:spcPct val="100000"/>
              </a:lnSpc>
              <a:spcBef>
                <a:spcPts val="0"/>
              </a:spcBef>
              <a:spcAft>
                <a:spcPts val="0"/>
              </a:spcAft>
              <a:buSzPct val="80357"/>
              <a:buNone/>
            </a:pPr>
            <a:r>
              <a:rPr b="1" lang="en-US" u="sng"/>
              <a:t>Problem Statement</a:t>
            </a:r>
            <a:endParaRPr b="1" u="sng"/>
          </a:p>
          <a:p>
            <a:pPr indent="0" lvl="0" marL="342900" rtl="0" algn="l">
              <a:lnSpc>
                <a:spcPct val="100000"/>
              </a:lnSpc>
              <a:spcBef>
                <a:spcPts val="0"/>
              </a:spcBef>
              <a:spcAft>
                <a:spcPts val="0"/>
              </a:spcAft>
              <a:buSzPct val="88669"/>
              <a:buNone/>
            </a:pPr>
            <a:r>
              <a:rPr lang="en-US" sz="2900"/>
              <a:t>The current market lacks </a:t>
            </a:r>
            <a:r>
              <a:rPr lang="en-US" sz="2900">
                <a:extLst>
                  <a:ext uri="http://customooxmlschemas.google.com/">
                    <go:slidesCustomData xmlns:go="http://customooxmlschemas.google.com/" textRoundtripDataId="0"/>
                  </a:ext>
                </a:extLst>
              </a:rPr>
              <a:t>audio equalizers that offer both Bluetooth input </a:t>
            </a:r>
            <a:r>
              <a:rPr i="1" lang="en-US" sz="2900">
                <a:extLst>
                  <a:ext uri="http://customooxmlschemas.google.com/">
                    <go:slidesCustomData xmlns:go="http://customooxmlschemas.google.com/" textRoundtripDataId="1"/>
                  </a:ext>
                </a:extLst>
              </a:rPr>
              <a:t>and</a:t>
            </a:r>
            <a:r>
              <a:rPr lang="en-US" sz="2900">
                <a:extLst>
                  <a:ext uri="http://customooxmlschemas.google.com/">
                    <go:slidesCustomData xmlns:go="http://customooxmlschemas.google.com/" textRoundtripDataId="2"/>
                  </a:ext>
                </a:extLst>
              </a:rPr>
              <a:t> output connectivity</a:t>
            </a:r>
            <a:r>
              <a:rPr lang="en-US" sz="2900"/>
              <a:t>.</a:t>
            </a:r>
            <a:endParaRPr sz="2900"/>
          </a:p>
          <a:p>
            <a:pPr indent="0" lvl="0" marL="342900" rtl="0" algn="l">
              <a:lnSpc>
                <a:spcPct val="100000"/>
              </a:lnSpc>
              <a:spcBef>
                <a:spcPts val="0"/>
              </a:spcBef>
              <a:spcAft>
                <a:spcPts val="0"/>
              </a:spcAft>
              <a:buSzPct val="88669"/>
              <a:buNone/>
            </a:pPr>
            <a:r>
              <a:t/>
            </a:r>
            <a:endParaRPr sz="2900"/>
          </a:p>
          <a:p>
            <a:pPr indent="0" lvl="0" marL="342900" rtl="0" algn="l">
              <a:lnSpc>
                <a:spcPct val="100000"/>
              </a:lnSpc>
              <a:spcBef>
                <a:spcPts val="0"/>
              </a:spcBef>
              <a:spcAft>
                <a:spcPts val="0"/>
              </a:spcAft>
              <a:buSzPct val="88669"/>
              <a:buNone/>
            </a:pPr>
            <a:r>
              <a:rPr b="1" lang="en-US" sz="2900" u="sng"/>
              <a:t>Solution Proposal</a:t>
            </a:r>
            <a:endParaRPr b="1" sz="2900" u="sng"/>
          </a:p>
          <a:p>
            <a:pPr indent="0" lvl="0" marL="342900" rtl="0" algn="l">
              <a:lnSpc>
                <a:spcPct val="100000"/>
              </a:lnSpc>
              <a:spcBef>
                <a:spcPts val="0"/>
              </a:spcBef>
              <a:spcAft>
                <a:spcPts val="0"/>
              </a:spcAft>
              <a:buSzPct val="88669"/>
              <a:buNone/>
            </a:pPr>
            <a:r>
              <a:rPr lang="en-US" sz="2900"/>
              <a:t>The GrAPE is a graphic analog portable equalizer that has features:</a:t>
            </a:r>
            <a:endParaRPr sz="2900"/>
          </a:p>
          <a:p>
            <a:pPr indent="-357505" lvl="0" marL="914400" rtl="0" algn="l">
              <a:lnSpc>
                <a:spcPct val="100000"/>
              </a:lnSpc>
              <a:spcBef>
                <a:spcPts val="0"/>
              </a:spcBef>
              <a:spcAft>
                <a:spcPts val="0"/>
              </a:spcAft>
              <a:buSzPct val="100000"/>
              <a:buChar char="•"/>
            </a:pPr>
            <a:r>
              <a:rPr lang="en-US" sz="2900"/>
              <a:t>Reception/transmission of Bluetooth</a:t>
            </a:r>
            <a:endParaRPr sz="2900"/>
          </a:p>
          <a:p>
            <a:pPr indent="-357505" lvl="0" marL="914400" rtl="0" algn="l">
              <a:lnSpc>
                <a:spcPct val="100000"/>
              </a:lnSpc>
              <a:spcBef>
                <a:spcPts val="0"/>
              </a:spcBef>
              <a:spcAft>
                <a:spcPts val="0"/>
              </a:spcAft>
              <a:buSzPct val="100000"/>
              <a:buChar char="•"/>
            </a:pPr>
            <a:r>
              <a:rPr lang="en-US" sz="2900"/>
              <a:t>Can toggle inputs and outputs between bluetooth and auxiliary</a:t>
            </a:r>
            <a:endParaRPr sz="2900"/>
          </a:p>
          <a:p>
            <a:pPr indent="-357505" lvl="0" marL="914400" rtl="0" algn="l">
              <a:lnSpc>
                <a:spcPct val="100000"/>
              </a:lnSpc>
              <a:spcBef>
                <a:spcPts val="0"/>
              </a:spcBef>
              <a:spcAft>
                <a:spcPts val="0"/>
              </a:spcAft>
              <a:buSzPct val="100000"/>
              <a:buChar char="•"/>
            </a:pPr>
            <a:r>
              <a:rPr lang="en-US" sz="2900"/>
              <a:t>Ten tunable frequency bands extending beyond the human hearing range (design: 0-20kHz)</a:t>
            </a:r>
            <a:endParaRPr sz="2900"/>
          </a:p>
          <a:p>
            <a:pPr indent="-357505" lvl="0" marL="914400" rtl="0" algn="l">
              <a:lnSpc>
                <a:spcPct val="100000"/>
              </a:lnSpc>
              <a:spcBef>
                <a:spcPts val="0"/>
              </a:spcBef>
              <a:spcAft>
                <a:spcPts val="0"/>
              </a:spcAft>
              <a:buSzPct val="100000"/>
              <a:buChar char="•"/>
            </a:pPr>
            <a:r>
              <a:rPr lang="en-US" sz="2900">
                <a:extLst>
                  <a:ext uri="http://customooxmlschemas.google.com/">
                    <go:slidesCustomData xmlns:go="http://customooxmlschemas.google.com/" textRoundtripDataId="3"/>
                  </a:ext>
                </a:extLst>
              </a:rPr>
              <a:t>Display</a:t>
            </a:r>
            <a:endParaRPr sz="2900"/>
          </a:p>
          <a:p>
            <a:pPr indent="-357505" lvl="0" marL="914400" rtl="0" algn="l">
              <a:lnSpc>
                <a:spcPct val="100000"/>
              </a:lnSpc>
              <a:spcBef>
                <a:spcPts val="0"/>
              </a:spcBef>
              <a:spcAft>
                <a:spcPts val="0"/>
              </a:spcAft>
              <a:buSzPct val="100000"/>
              <a:buChar char="•"/>
            </a:pPr>
            <a:r>
              <a:rPr lang="en-US" sz="2900"/>
              <a:t>Onboard power</a:t>
            </a:r>
            <a:endParaRPr sz="2900"/>
          </a:p>
          <a:p>
            <a:pPr indent="-357505" lvl="0" marL="914400" rtl="0" algn="l">
              <a:lnSpc>
                <a:spcPct val="100000"/>
              </a:lnSpc>
              <a:spcBef>
                <a:spcPts val="0"/>
              </a:spcBef>
              <a:spcAft>
                <a:spcPts val="0"/>
              </a:spcAft>
              <a:buSzPct val="100000"/>
              <a:buChar char="•"/>
            </a:pPr>
            <a:r>
              <a:rPr lang="en-US" sz="2900"/>
              <a:t>Portability</a:t>
            </a:r>
            <a:endParaRPr sz="2900"/>
          </a:p>
          <a:p>
            <a:pPr indent="0" lvl="0" marL="342900" rtl="0" algn="l">
              <a:lnSpc>
                <a:spcPct val="100000"/>
              </a:lnSpc>
              <a:spcBef>
                <a:spcPts val="0"/>
              </a:spcBef>
              <a:spcAft>
                <a:spcPts val="0"/>
              </a:spcAft>
              <a:buSzPct val="88669"/>
              <a:buNone/>
            </a:pPr>
            <a:r>
              <a:t/>
            </a:r>
            <a:endParaRPr sz="2900" u="sng"/>
          </a:p>
          <a:p>
            <a:pPr indent="0" lvl="0" marL="342900" rtl="0" algn="l">
              <a:lnSpc>
                <a:spcPct val="100000"/>
              </a:lnSpc>
              <a:spcBef>
                <a:spcPts val="0"/>
              </a:spcBef>
              <a:spcAft>
                <a:spcPts val="0"/>
              </a:spcAft>
              <a:buSzPct val="88669"/>
              <a:buNone/>
            </a:pPr>
            <a:r>
              <a:t/>
            </a:r>
            <a:endParaRPr sz="2900"/>
          </a:p>
        </p:txBody>
      </p:sp>
      <p:pic>
        <p:nvPicPr>
          <p:cNvPr id="65" name="Google Shape;65;p3"/>
          <p:cNvPicPr preferRelativeResize="0"/>
          <p:nvPr/>
        </p:nvPicPr>
        <p:blipFill>
          <a:blip r:embed="rId3">
            <a:alphaModFix/>
          </a:blip>
          <a:stretch>
            <a:fillRect/>
          </a:stretch>
        </p:blipFill>
        <p:spPr>
          <a:xfrm>
            <a:off x="5750525" y="4950750"/>
            <a:ext cx="2592575" cy="1617775"/>
          </a:xfrm>
          <a:prstGeom prst="rect">
            <a:avLst/>
          </a:prstGeom>
          <a:noFill/>
          <a:ln>
            <a:noFill/>
          </a:ln>
        </p:spPr>
      </p:pic>
      <p:sp>
        <p:nvSpPr>
          <p:cNvPr id="66" name="Google Shape;66;p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8205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Project/Subsystem Overview</a:t>
            </a:r>
            <a:endParaRPr/>
          </a:p>
        </p:txBody>
      </p:sp>
      <p:sp>
        <p:nvSpPr>
          <p:cNvPr id="72" name="Google Shape;72;p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pic>
        <p:nvPicPr>
          <p:cNvPr id="73" name="Google Shape;73;p2"/>
          <p:cNvPicPr preferRelativeResize="0"/>
          <p:nvPr/>
        </p:nvPicPr>
        <p:blipFill>
          <a:blip r:embed="rId3">
            <a:alphaModFix/>
          </a:blip>
          <a:stretch>
            <a:fillRect/>
          </a:stretch>
        </p:blipFill>
        <p:spPr>
          <a:xfrm>
            <a:off x="152400" y="1776677"/>
            <a:ext cx="8706614" cy="49289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Subsystem partition</a:t>
            </a:r>
            <a:endParaRPr/>
          </a:p>
        </p:txBody>
      </p:sp>
      <p:sp>
        <p:nvSpPr>
          <p:cNvPr id="79" name="Google Shape;79;p5"/>
          <p:cNvSpPr txBox="1"/>
          <p:nvPr>
            <p:ph idx="1" type="body"/>
          </p:nvPr>
        </p:nvSpPr>
        <p:spPr>
          <a:xfrm>
            <a:off x="457200" y="1973070"/>
            <a:ext cx="8229600" cy="4637400"/>
          </a:xfrm>
          <a:prstGeom prst="rect">
            <a:avLst/>
          </a:prstGeom>
          <a:noFill/>
          <a:ln>
            <a:noFill/>
          </a:ln>
        </p:spPr>
        <p:txBody>
          <a:bodyPr anchorCtr="0" anchor="t" bIns="45700" lIns="91425" spcFirstLastPara="1" rIns="91425" wrap="square" tIns="45700">
            <a:normAutofit/>
          </a:bodyPr>
          <a:lstStyle/>
          <a:p>
            <a:pPr indent="-304800" lvl="0" marL="342900" rtl="0" algn="l">
              <a:lnSpc>
                <a:spcPct val="80000"/>
              </a:lnSpc>
              <a:spcBef>
                <a:spcPts val="0"/>
              </a:spcBef>
              <a:spcAft>
                <a:spcPts val="0"/>
              </a:spcAft>
              <a:buClr>
                <a:schemeClr val="dk1"/>
              </a:buClr>
              <a:buSzPts val="2600"/>
              <a:buChar char="•"/>
            </a:pPr>
            <a:r>
              <a:rPr lang="en-US" sz="2600"/>
              <a:t>Antonio Cardona: “Design power supply system and develop user interface including a display and a user-controlled menu to allow Bluetooth connectivity.”</a:t>
            </a:r>
            <a:endParaRPr sz="2600"/>
          </a:p>
          <a:p>
            <a:pPr indent="0" lvl="0" marL="342900" rtl="0" algn="l">
              <a:lnSpc>
                <a:spcPct val="80000"/>
              </a:lnSpc>
              <a:spcBef>
                <a:spcPts val="0"/>
              </a:spcBef>
              <a:spcAft>
                <a:spcPts val="0"/>
              </a:spcAft>
              <a:buSzPts val="1800"/>
              <a:buNone/>
            </a:pPr>
            <a:r>
              <a:t/>
            </a:r>
            <a:endParaRPr sz="2600"/>
          </a:p>
          <a:p>
            <a:pPr indent="-304800" lvl="0" marL="342900" rtl="0" algn="l">
              <a:lnSpc>
                <a:spcPct val="80000"/>
              </a:lnSpc>
              <a:spcBef>
                <a:spcPts val="640"/>
              </a:spcBef>
              <a:spcAft>
                <a:spcPts val="0"/>
              </a:spcAft>
              <a:buClr>
                <a:schemeClr val="dk1"/>
              </a:buClr>
              <a:buSzPts val="2600"/>
              <a:buChar char="•"/>
            </a:pPr>
            <a:r>
              <a:rPr lang="en-US" sz="2600"/>
              <a:t>Nathan Finley: “Design equalizer PCB with input from DAC and output to ADC and auxiliary that take control inputs from at least 10 frequency sliders.”</a:t>
            </a:r>
            <a:endParaRPr sz="2600"/>
          </a:p>
          <a:p>
            <a:pPr indent="0" lvl="0" marL="342900" rtl="0" algn="l">
              <a:lnSpc>
                <a:spcPct val="80000"/>
              </a:lnSpc>
              <a:spcBef>
                <a:spcPts val="640"/>
              </a:spcBef>
              <a:spcAft>
                <a:spcPts val="0"/>
              </a:spcAft>
              <a:buSzPts val="1800"/>
              <a:buNone/>
            </a:pPr>
            <a:r>
              <a:t/>
            </a:r>
            <a:endParaRPr sz="2600"/>
          </a:p>
          <a:p>
            <a:pPr indent="-304800" lvl="0" marL="342900" rtl="0" algn="l">
              <a:lnSpc>
                <a:spcPct val="80000"/>
              </a:lnSpc>
              <a:spcBef>
                <a:spcPts val="640"/>
              </a:spcBef>
              <a:spcAft>
                <a:spcPts val="0"/>
              </a:spcAft>
              <a:buClr>
                <a:schemeClr val="dk1"/>
              </a:buClr>
              <a:buSzPts val="2600"/>
              <a:buChar char="•"/>
            </a:pPr>
            <a:r>
              <a:rPr lang="en-US" sz="2600"/>
              <a:t>Nicole LoGiudice: “Design bluetooth input and output system while also converting the signal from analog to digital or digital to analog as needed.”</a:t>
            </a:r>
            <a:endParaRPr sz="2600"/>
          </a:p>
        </p:txBody>
      </p:sp>
      <p:sp>
        <p:nvSpPr>
          <p:cNvPr id="80" name="Google Shape;80;p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fbc7a9588c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Major Project Changes for 404</a:t>
            </a:r>
            <a:endParaRPr/>
          </a:p>
        </p:txBody>
      </p:sp>
      <p:sp>
        <p:nvSpPr>
          <p:cNvPr id="86" name="Google Shape;86;g1fbc7a9588c_0_0"/>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No major changes</a:t>
            </a:r>
            <a:endParaRPr>
              <a:solidFill>
                <a:srgbClr val="FF00FF"/>
              </a:solidFill>
            </a:endParaRPr>
          </a:p>
        </p:txBody>
      </p:sp>
      <p:sp>
        <p:nvSpPr>
          <p:cNvPr id="87" name="Google Shape;87;g1fbc7a9588c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fbc7a9588c_0_5"/>
          <p:cNvSpPr txBox="1"/>
          <p:nvPr>
            <p:ph type="title"/>
          </p:nvPr>
        </p:nvSpPr>
        <p:spPr>
          <a:xfrm>
            <a:off x="457200" y="73472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Timeline</a:t>
            </a:r>
            <a:endParaRPr/>
          </a:p>
        </p:txBody>
      </p:sp>
      <p:pic>
        <p:nvPicPr>
          <p:cNvPr id="93" name="Google Shape;93;g1fbc7a9588c_0_5"/>
          <p:cNvPicPr preferRelativeResize="0"/>
          <p:nvPr/>
        </p:nvPicPr>
        <p:blipFill>
          <a:blip r:embed="rId3">
            <a:alphaModFix/>
          </a:blip>
          <a:stretch>
            <a:fillRect/>
          </a:stretch>
        </p:blipFill>
        <p:spPr>
          <a:xfrm>
            <a:off x="550563" y="1416924"/>
            <a:ext cx="8042864" cy="5441076"/>
          </a:xfrm>
          <a:prstGeom prst="rect">
            <a:avLst/>
          </a:prstGeom>
          <a:noFill/>
          <a:ln>
            <a:noFill/>
          </a:ln>
        </p:spPr>
      </p:pic>
      <p:sp>
        <p:nvSpPr>
          <p:cNvPr id="94" name="Google Shape;94;g1fbc7a9588c_0_5"/>
          <p:cNvSpPr/>
          <p:nvPr/>
        </p:nvSpPr>
        <p:spPr>
          <a:xfrm>
            <a:off x="875850" y="4514500"/>
            <a:ext cx="1623300" cy="1278300"/>
          </a:xfrm>
          <a:prstGeom prst="roundRect">
            <a:avLst>
              <a:gd fmla="val 16667" name="adj"/>
            </a:avLst>
          </a:prstGeom>
          <a:solidFill>
            <a:schemeClr val="lt1"/>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fbc7a9588c_0_5"/>
          <p:cNvSpPr txBox="1"/>
          <p:nvPr/>
        </p:nvSpPr>
        <p:spPr>
          <a:xfrm>
            <a:off x="1222435" y="4686701"/>
            <a:ext cx="884400" cy="354000"/>
          </a:xfrm>
          <a:prstGeom prst="rect">
            <a:avLst/>
          </a:prstGeom>
          <a:solidFill>
            <a:srgbClr val="45818E"/>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lt1"/>
                </a:solidFill>
              </a:rPr>
              <a:t>Completed</a:t>
            </a:r>
            <a:endParaRPr sz="1100">
              <a:solidFill>
                <a:schemeClr val="lt1"/>
              </a:solidFill>
            </a:endParaRPr>
          </a:p>
        </p:txBody>
      </p:sp>
      <p:sp>
        <p:nvSpPr>
          <p:cNvPr id="96" name="Google Shape;96;g1fbc7a9588c_0_5"/>
          <p:cNvSpPr txBox="1"/>
          <p:nvPr/>
        </p:nvSpPr>
        <p:spPr>
          <a:xfrm>
            <a:off x="1222425" y="5181150"/>
            <a:ext cx="884400" cy="3540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lt1"/>
                </a:solidFill>
              </a:rPr>
              <a:t>Incomplete</a:t>
            </a:r>
            <a:endParaRPr sz="1100">
              <a:solidFill>
                <a:schemeClr val="lt1"/>
              </a:solidFill>
            </a:endParaRPr>
          </a:p>
        </p:txBody>
      </p:sp>
      <p:sp>
        <p:nvSpPr>
          <p:cNvPr id="97" name="Google Shape;97;g1fbc7a9588c_0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aphicFrame>
        <p:nvGraphicFramePr>
          <p:cNvPr id="102" name="Google Shape;102;g175f267dc7b_0_2"/>
          <p:cNvGraphicFramePr/>
          <p:nvPr/>
        </p:nvGraphicFramePr>
        <p:xfrm>
          <a:off x="200550" y="2004850"/>
          <a:ext cx="3000000" cy="3000000"/>
        </p:xfrm>
        <a:graphic>
          <a:graphicData uri="http://schemas.openxmlformats.org/drawingml/2006/table">
            <a:tbl>
              <a:tblPr>
                <a:noFill/>
                <a:tableStyleId>{03FCF8B9-F98C-4A08-B9DB-64E6FE6C02B8}</a:tableStyleId>
              </a:tblPr>
              <a:tblGrid>
                <a:gridCol w="4531175"/>
                <a:gridCol w="4211725"/>
              </a:tblGrid>
              <a:tr h="743325">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Accomplishments since ECEN </a:t>
                      </a:r>
                      <a:r>
                        <a:rPr b="1" lang="en-US" sz="1800"/>
                        <a:t>403:</a:t>
                      </a:r>
                      <a:endParaRPr b="1" sz="1800"/>
                    </a:p>
                    <a:p>
                      <a:pPr indent="0" lvl="0" marL="0" marR="0" rtl="0" algn="ctr">
                        <a:lnSpc>
                          <a:spcPct val="100000"/>
                        </a:lnSpc>
                        <a:spcBef>
                          <a:spcPts val="0"/>
                        </a:spcBef>
                        <a:spcAft>
                          <a:spcPts val="0"/>
                        </a:spcAft>
                        <a:buClr>
                          <a:srgbClr val="000000"/>
                        </a:buClr>
                        <a:buSzPts val="1400"/>
                        <a:buFont typeface="Arial"/>
                        <a:buNone/>
                      </a:pPr>
                      <a:r>
                        <a:rPr b="1" lang="en-US" sz="1800">
                          <a:solidFill>
                            <a:schemeClr val="dk1"/>
                          </a:solidFill>
                        </a:rPr>
                        <a:t>7 hrs of effort</a:t>
                      </a:r>
                      <a:endParaRPr b="1" sz="1800">
                        <a:solidFill>
                          <a:schemeClr val="dk1"/>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Ongoing progress/problems and plans </a:t>
                      </a:r>
                      <a:r>
                        <a:rPr b="1" lang="en-US" sz="1800"/>
                        <a:t>until the next presentation</a:t>
                      </a:r>
                      <a:endParaRPr b="1" sz="1800" u="none" cap="none" strike="noStrike"/>
                    </a:p>
                  </a:txBody>
                  <a:tcPr marT="91425" marB="91425" marR="91425" marL="91425" anchor="ctr">
                    <a:solidFill>
                      <a:schemeClr val="accent5"/>
                    </a:solidFill>
                  </a:tcPr>
                </a:tc>
              </a:tr>
              <a:tr h="3731625">
                <a:tc>
                  <a:txBody>
                    <a:bodyPr/>
                    <a:lstStyle/>
                    <a:p>
                      <a:pPr indent="-228600" lvl="0" marL="285750" marR="0" rtl="0" algn="l">
                        <a:lnSpc>
                          <a:spcPct val="100000"/>
                        </a:lnSpc>
                        <a:spcBef>
                          <a:spcPts val="0"/>
                        </a:spcBef>
                        <a:spcAft>
                          <a:spcPts val="0"/>
                        </a:spcAft>
                        <a:buClr>
                          <a:srgbClr val="000000"/>
                        </a:buClr>
                        <a:buSzPts val="1800"/>
                        <a:buFont typeface="Arial"/>
                        <a:buChar char="●"/>
                      </a:pPr>
                      <a:r>
                        <a:rPr lang="en-US" sz="1800" u="none" cap="none" strike="noStrike"/>
                        <a:t>Completed </a:t>
                      </a:r>
                      <a:r>
                        <a:rPr lang="en-US" sz="1800"/>
                        <a:t>Power Supply Subsystem PCB Design on Altium</a:t>
                      </a:r>
                      <a:endParaRPr sz="1800" u="none" cap="none" strike="noStrike"/>
                    </a:p>
                    <a:p>
                      <a:pPr indent="-228600" lvl="0" marL="285750" marR="0" rtl="0" algn="l">
                        <a:lnSpc>
                          <a:spcPct val="100000"/>
                        </a:lnSpc>
                        <a:spcBef>
                          <a:spcPts val="1000"/>
                        </a:spcBef>
                        <a:spcAft>
                          <a:spcPts val="1000"/>
                        </a:spcAft>
                        <a:buClr>
                          <a:srgbClr val="000000"/>
                        </a:buClr>
                        <a:buSzPts val="1800"/>
                        <a:buFont typeface="Arial"/>
                        <a:buChar char="●"/>
                      </a:pPr>
                      <a:r>
                        <a:rPr lang="en-US" sz="1800"/>
                        <a:t>Completed basic </a:t>
                      </a:r>
                      <a:r>
                        <a:rPr lang="en-US" sz="1800"/>
                        <a:t>functionalities</a:t>
                      </a:r>
                      <a:r>
                        <a:rPr lang="en-US" sz="1800"/>
                        <a:t> of the LCD</a:t>
                      </a:r>
                      <a:endParaRPr sz="18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800" u="none" cap="none" strike="noStrike"/>
                        <a:t>In-progress:</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a:t>Testing DC-DC converters</a:t>
                      </a:r>
                      <a:endParaRPr sz="1800" u="none" cap="none" strike="noStrike"/>
                    </a:p>
                    <a:p>
                      <a:pPr indent="-228600" lvl="0" marL="285750" marR="0" rtl="0" algn="l">
                        <a:lnSpc>
                          <a:spcPct val="100000"/>
                        </a:lnSpc>
                        <a:spcBef>
                          <a:spcPts val="0"/>
                        </a:spcBef>
                        <a:spcAft>
                          <a:spcPts val="0"/>
                        </a:spcAft>
                        <a:buClr>
                          <a:srgbClr val="000000"/>
                        </a:buClr>
                        <a:buSzPts val="1800"/>
                        <a:buFont typeface="Arial"/>
                        <a:buChar char="●"/>
                      </a:pPr>
                      <a:r>
                        <a:rPr lang="en-US" sz="1800"/>
                        <a:t>Finishing scroll-down menu for the LCD along with button functionalities</a:t>
                      </a:r>
                      <a:endParaRPr sz="1800" u="none" cap="none" strike="noStrike"/>
                    </a:p>
                    <a:p>
                      <a:pPr indent="0" lvl="0" marL="457200" marR="0" rtl="0" algn="l">
                        <a:lnSpc>
                          <a:spcPct val="100000"/>
                        </a:lnSpc>
                        <a:spcBef>
                          <a:spcPts val="0"/>
                        </a:spcBef>
                        <a:spcAft>
                          <a:spcPts val="0"/>
                        </a:spcAft>
                        <a:buClr>
                          <a:srgbClr val="000000"/>
                        </a:buClr>
                        <a:buSzPts val="1400"/>
                        <a:buFont typeface="Arial"/>
                        <a:buNone/>
                      </a:pPr>
                      <a:r>
                        <a:t/>
                      </a:r>
                      <a:endParaRPr sz="1800" u="none" cap="none" strike="noStrike"/>
                    </a:p>
                    <a:p>
                      <a:pPr indent="0" lvl="0" marL="0" marR="0" rtl="0" algn="l">
                        <a:lnSpc>
                          <a:spcPct val="100000"/>
                        </a:lnSpc>
                        <a:spcBef>
                          <a:spcPts val="1000"/>
                        </a:spcBef>
                        <a:spcAft>
                          <a:spcPts val="0"/>
                        </a:spcAft>
                        <a:buClr>
                          <a:srgbClr val="000000"/>
                        </a:buClr>
                        <a:buSzPts val="1400"/>
                        <a:buFont typeface="Arial"/>
                        <a:buNone/>
                      </a:pPr>
                      <a:r>
                        <a:rPr lang="en-US" sz="1800"/>
                        <a:t>In 2 weeks…</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a:t>Complete testing for DC-DC converters</a:t>
                      </a:r>
                      <a:endParaRPr sz="1800"/>
                    </a:p>
                    <a:p>
                      <a:pPr indent="-228600" lvl="0" marL="285750" marR="0" rtl="0" algn="l">
                        <a:lnSpc>
                          <a:spcPct val="100000"/>
                        </a:lnSpc>
                        <a:spcBef>
                          <a:spcPts val="0"/>
                        </a:spcBef>
                        <a:spcAft>
                          <a:spcPts val="0"/>
                        </a:spcAft>
                        <a:buClr>
                          <a:srgbClr val="000000"/>
                        </a:buClr>
                        <a:buSzPts val="1800"/>
                        <a:buFont typeface="Arial"/>
                        <a:buChar char="●"/>
                      </a:pPr>
                      <a:r>
                        <a:rPr lang="en-US" sz="1800" u="none" cap="none" strike="noStrike"/>
                        <a:t>Have all parts ordered for subsystem.</a:t>
                      </a:r>
                      <a:endParaRPr sz="1800" u="none" cap="none" strike="noStrike"/>
                    </a:p>
                    <a:p>
                      <a:pPr indent="-228600" lvl="0" marL="285750" marR="0" rtl="0" algn="l">
                        <a:lnSpc>
                          <a:spcPct val="100000"/>
                        </a:lnSpc>
                        <a:spcBef>
                          <a:spcPts val="0"/>
                        </a:spcBef>
                        <a:spcAft>
                          <a:spcPts val="0"/>
                        </a:spcAft>
                        <a:buClr>
                          <a:srgbClr val="000000"/>
                        </a:buClr>
                        <a:buSzPts val="1800"/>
                        <a:buFont typeface="Arial"/>
                        <a:buChar char="●"/>
                      </a:pPr>
                      <a:r>
                        <a:rPr lang="en-US" sz="1800"/>
                        <a:t>Update and order new Power Supply PCB design</a:t>
                      </a:r>
                      <a:endParaRPr sz="1800"/>
                    </a:p>
                  </a:txBody>
                  <a:tcPr marT="91425" marB="91425" marR="91425" marL="91425"/>
                </a:tc>
              </a:tr>
            </a:tbl>
          </a:graphicData>
        </a:graphic>
      </p:graphicFrame>
      <p:sp>
        <p:nvSpPr>
          <p:cNvPr id="103" name="Google Shape;103;g175f267dc7b_0_2"/>
          <p:cNvSpPr txBox="1"/>
          <p:nvPr>
            <p:ph type="title"/>
          </p:nvPr>
        </p:nvSpPr>
        <p:spPr>
          <a:xfrm>
            <a:off x="160200" y="1022400"/>
            <a:ext cx="8823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80"/>
              <a:buFont typeface="Arial"/>
              <a:buNone/>
            </a:pPr>
            <a:r>
              <a:rPr lang="en-US"/>
              <a:t>Power Supply and User Interface Subsystem</a:t>
            </a:r>
            <a:endParaRPr/>
          </a:p>
          <a:p>
            <a:pPr indent="0" lvl="0" marL="0" rtl="0" algn="ctr">
              <a:lnSpc>
                <a:spcPct val="100000"/>
              </a:lnSpc>
              <a:spcBef>
                <a:spcPts val="0"/>
              </a:spcBef>
              <a:spcAft>
                <a:spcPts val="0"/>
              </a:spcAft>
              <a:buClr>
                <a:schemeClr val="dk1"/>
              </a:buClr>
              <a:buSzPts val="2880"/>
              <a:buFont typeface="Arial"/>
              <a:buNone/>
            </a:pPr>
            <a:r>
              <a:rPr lang="en-US" sz="1700"/>
              <a:t>Antonio Cardona</a:t>
            </a:r>
            <a:endParaRPr sz="1700"/>
          </a:p>
        </p:txBody>
      </p:sp>
      <p:sp>
        <p:nvSpPr>
          <p:cNvPr id="104" name="Google Shape;104;g175f267dc7b_0_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75f267dc7b_0_10"/>
          <p:cNvSpPr txBox="1"/>
          <p:nvPr/>
        </p:nvSpPr>
        <p:spPr>
          <a:xfrm>
            <a:off x="457200" y="2484900"/>
            <a:ext cx="8229600" cy="3747600"/>
          </a:xfrm>
          <a:prstGeom prst="rect">
            <a:avLst/>
          </a:prstGeom>
          <a:noFill/>
          <a:ln>
            <a:noFill/>
          </a:ln>
        </p:spPr>
        <p:txBody>
          <a:bodyPr anchorCtr="0" anchor="t" bIns="45700" lIns="91425" spcFirstLastPara="1" rIns="91425" wrap="square" tIns="45700">
            <a:normAutofit/>
          </a:bodyPr>
          <a:lstStyle/>
          <a:p>
            <a:pPr indent="-400050" lvl="0" marL="457200" rtl="0" algn="l">
              <a:spcBef>
                <a:spcPts val="360"/>
              </a:spcBef>
              <a:spcAft>
                <a:spcPts val="0"/>
              </a:spcAft>
              <a:buSzPts val="2700"/>
              <a:buChar char="●"/>
            </a:pPr>
            <a:r>
              <a:rPr lang="en-US" sz="2700"/>
              <a:t>LCD</a:t>
            </a:r>
            <a:endParaRPr sz="2700"/>
          </a:p>
          <a:p>
            <a:pPr indent="0" lvl="0" marL="0" rtl="0" algn="l">
              <a:spcBef>
                <a:spcPts val="360"/>
              </a:spcBef>
              <a:spcAft>
                <a:spcPts val="0"/>
              </a:spcAft>
              <a:buNone/>
            </a:pPr>
            <a:r>
              <a:t/>
            </a:r>
            <a:endParaRPr sz="2700"/>
          </a:p>
          <a:p>
            <a:pPr indent="0" lvl="0" marL="0" rtl="0" algn="l">
              <a:spcBef>
                <a:spcPts val="360"/>
              </a:spcBef>
              <a:spcAft>
                <a:spcPts val="0"/>
              </a:spcAft>
              <a:buNone/>
            </a:pPr>
            <a:r>
              <a:t/>
            </a:r>
            <a:endParaRPr sz="3200"/>
          </a:p>
        </p:txBody>
      </p:sp>
      <p:sp>
        <p:nvSpPr>
          <p:cNvPr id="110" name="Google Shape;110;g175f267dc7b_0_10"/>
          <p:cNvSpPr txBox="1"/>
          <p:nvPr/>
        </p:nvSpPr>
        <p:spPr>
          <a:xfrm>
            <a:off x="531300" y="1203625"/>
            <a:ext cx="80814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en-US" sz="3200"/>
              <a:t>Power Supply and User Interface Subsystem</a:t>
            </a:r>
            <a:endParaRPr b="1" sz="3200">
              <a:solidFill>
                <a:srgbClr val="000000"/>
              </a:solidFill>
            </a:endParaRPr>
          </a:p>
          <a:p>
            <a:pPr indent="0" lvl="0" marL="0" rtl="0" algn="ctr">
              <a:lnSpc>
                <a:spcPct val="115000"/>
              </a:lnSpc>
              <a:spcBef>
                <a:spcPts val="0"/>
              </a:spcBef>
              <a:spcAft>
                <a:spcPts val="0"/>
              </a:spcAft>
              <a:buNone/>
            </a:pPr>
            <a:r>
              <a:rPr b="1" lang="en-US" sz="1720"/>
              <a:t>Antonio Cardona</a:t>
            </a:r>
            <a:endParaRPr b="1" sz="2980">
              <a:solidFill>
                <a:srgbClr val="000000"/>
              </a:solidFill>
            </a:endParaRPr>
          </a:p>
        </p:txBody>
      </p:sp>
      <p:pic>
        <p:nvPicPr>
          <p:cNvPr id="111" name="Google Shape;111;g175f267dc7b_0_10"/>
          <p:cNvPicPr preferRelativeResize="0"/>
          <p:nvPr/>
        </p:nvPicPr>
        <p:blipFill>
          <a:blip r:embed="rId3">
            <a:alphaModFix/>
          </a:blip>
          <a:stretch>
            <a:fillRect/>
          </a:stretch>
        </p:blipFill>
        <p:spPr>
          <a:xfrm>
            <a:off x="4374300" y="3577200"/>
            <a:ext cx="4584999" cy="2947175"/>
          </a:xfrm>
          <a:prstGeom prst="rect">
            <a:avLst/>
          </a:prstGeom>
          <a:noFill/>
          <a:ln>
            <a:noFill/>
          </a:ln>
        </p:spPr>
      </p:pic>
      <p:pic>
        <p:nvPicPr>
          <p:cNvPr id="112" name="Google Shape;112;g175f267dc7b_0_10"/>
          <p:cNvPicPr preferRelativeResize="0"/>
          <p:nvPr/>
        </p:nvPicPr>
        <p:blipFill>
          <a:blip r:embed="rId4">
            <a:alphaModFix/>
          </a:blip>
          <a:stretch>
            <a:fillRect/>
          </a:stretch>
        </p:blipFill>
        <p:spPr>
          <a:xfrm>
            <a:off x="184196" y="3577208"/>
            <a:ext cx="3275050" cy="2143550"/>
          </a:xfrm>
          <a:prstGeom prst="rect">
            <a:avLst/>
          </a:prstGeom>
          <a:noFill/>
          <a:ln>
            <a:noFill/>
          </a:ln>
        </p:spPr>
      </p:pic>
      <p:sp>
        <p:nvSpPr>
          <p:cNvPr id="113" name="Google Shape;113;g175f267dc7b_0_10"/>
          <p:cNvSpPr txBox="1"/>
          <p:nvPr/>
        </p:nvSpPr>
        <p:spPr>
          <a:xfrm>
            <a:off x="4961225" y="1548075"/>
            <a:ext cx="4114800" cy="15237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t/>
            </a:r>
            <a:endParaRPr sz="2700">
              <a:solidFill>
                <a:schemeClr val="dk1"/>
              </a:solidFill>
            </a:endParaRPr>
          </a:p>
          <a:p>
            <a:pPr indent="0" lvl="0" marL="0" rtl="0" algn="l">
              <a:spcBef>
                <a:spcPts val="360"/>
              </a:spcBef>
              <a:spcAft>
                <a:spcPts val="0"/>
              </a:spcAft>
              <a:buNone/>
            </a:pPr>
            <a:r>
              <a:t/>
            </a:r>
            <a:endParaRPr sz="2700">
              <a:solidFill>
                <a:schemeClr val="dk1"/>
              </a:solidFill>
            </a:endParaRPr>
          </a:p>
          <a:p>
            <a:pPr indent="-400050" lvl="0" marL="457200" rtl="0" algn="l">
              <a:spcBef>
                <a:spcPts val="360"/>
              </a:spcBef>
              <a:spcAft>
                <a:spcPts val="0"/>
              </a:spcAft>
              <a:buClr>
                <a:schemeClr val="dk1"/>
              </a:buClr>
              <a:buSzPts val="2700"/>
              <a:buChar char="●"/>
            </a:pPr>
            <a:r>
              <a:rPr lang="en-US" sz="2700">
                <a:solidFill>
                  <a:schemeClr val="dk1"/>
                </a:solidFill>
              </a:rPr>
              <a:t>DC-DC Converters</a:t>
            </a:r>
            <a:endParaRPr sz="2600">
              <a:solidFill>
                <a:schemeClr val="dk1"/>
              </a:solidFill>
            </a:endParaRPr>
          </a:p>
        </p:txBody>
      </p:sp>
      <p:sp>
        <p:nvSpPr>
          <p:cNvPr id="114" name="Google Shape;114;g175f267dc7b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fc3d639ae4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Equalizer Subsystem - Nathan Finley</a:t>
            </a:r>
            <a:endParaRPr/>
          </a:p>
        </p:txBody>
      </p:sp>
      <p:graphicFrame>
        <p:nvGraphicFramePr>
          <p:cNvPr id="120" name="Google Shape;120;g1fc3d639ae4_0_0"/>
          <p:cNvGraphicFramePr/>
          <p:nvPr/>
        </p:nvGraphicFramePr>
        <p:xfrm>
          <a:off x="199025" y="1792440"/>
          <a:ext cx="3000000" cy="3000000"/>
        </p:xfrm>
        <a:graphic>
          <a:graphicData uri="http://schemas.openxmlformats.org/drawingml/2006/table">
            <a:tbl>
              <a:tblPr>
                <a:noFill/>
                <a:tableStyleId>{03FCF8B9-F98C-4A08-B9DB-64E6FE6C02B8}</a:tableStyleId>
              </a:tblPr>
              <a:tblGrid>
                <a:gridCol w="4372975"/>
                <a:gridCol w="4372975"/>
              </a:tblGrid>
              <a:tr h="9781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Accomplishments since </a:t>
                      </a:r>
                      <a:r>
                        <a:rPr b="1" lang="en-US"/>
                        <a:t>ECEN 403:</a:t>
                      </a:r>
                      <a:endParaRPr b="1"/>
                    </a:p>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rPr>
                        <a:t>7 hrs. / week</a:t>
                      </a:r>
                      <a:endParaRPr b="1">
                        <a:solidFill>
                          <a:schemeClr val="dk1"/>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a:t>Objective for Next Presentation</a:t>
                      </a:r>
                      <a:endParaRPr b="1" sz="1400" u="none" cap="none" strike="noStrike"/>
                    </a:p>
                  </a:txBody>
                  <a:tcPr marT="91425" marB="91425" marR="91425" marL="91425" anchor="ctr">
                    <a:solidFill>
                      <a:schemeClr val="accent5"/>
                    </a:solidFill>
                  </a:tcPr>
                </a:tc>
              </a:tr>
              <a:tr h="3717125">
                <a:tc>
                  <a:txBody>
                    <a:bodyPr/>
                    <a:lstStyle/>
                    <a:p>
                      <a:pPr indent="0" lvl="0" marL="457200" marR="0" rtl="0" algn="l">
                        <a:lnSpc>
                          <a:spcPct val="100000"/>
                        </a:lnSpc>
                        <a:spcBef>
                          <a:spcPts val="0"/>
                        </a:spcBef>
                        <a:spcAft>
                          <a:spcPts val="0"/>
                        </a:spcAft>
                        <a:buNone/>
                      </a:pPr>
                      <a:r>
                        <a:t/>
                      </a:r>
                      <a:endParaRPr/>
                    </a:p>
                    <a:p>
                      <a:pPr indent="-203200" lvl="0" marL="285750" marR="0" rtl="0" algn="l">
                        <a:lnSpc>
                          <a:spcPct val="100000"/>
                        </a:lnSpc>
                        <a:spcBef>
                          <a:spcPts val="0"/>
                        </a:spcBef>
                        <a:spcAft>
                          <a:spcPts val="0"/>
                        </a:spcAft>
                        <a:buClr>
                          <a:srgbClr val="000000"/>
                        </a:buClr>
                        <a:buSzPts val="1400"/>
                        <a:buFont typeface="Arial"/>
                        <a:buChar char="●"/>
                      </a:pPr>
                      <a:r>
                        <a:rPr lang="en-US"/>
                        <a:t>Full theoretical design of 10-band equalizer with bug in unity gain arch</a:t>
                      </a:r>
                      <a:endParaRPr/>
                    </a:p>
                    <a:p>
                      <a:pPr indent="-203200" lvl="0" marL="285750" marR="0" rtl="0" algn="l">
                        <a:lnSpc>
                          <a:spcPct val="100000"/>
                        </a:lnSpc>
                        <a:spcBef>
                          <a:spcPts val="0"/>
                        </a:spcBef>
                        <a:spcAft>
                          <a:spcPts val="0"/>
                        </a:spcAft>
                        <a:buClr>
                          <a:srgbClr val="000000"/>
                        </a:buClr>
                        <a:buSzPts val="1400"/>
                        <a:buFont typeface="Arial"/>
                        <a:buChar char="●"/>
                      </a:pPr>
                      <a:r>
                        <a:rPr lang="en-US">
                          <a:solidFill>
                            <a:schemeClr val="dk1"/>
                          </a:solidFill>
                        </a:rPr>
                        <a:t>10-band equalizer PCB on Altium of current design</a:t>
                      </a:r>
                      <a:endParaRPr>
                        <a:solidFill>
                          <a:schemeClr val="dk1"/>
                        </a:solidFill>
                      </a:endParaRPr>
                    </a:p>
                  </a:txBody>
                  <a:tcPr marT="91425" marB="91425" marR="91425" marL="91425" anchor="ctr"/>
                </a:tc>
                <a:tc>
                  <a:txBody>
                    <a:bodyPr/>
                    <a:lstStyle/>
                    <a:p>
                      <a:pPr indent="0" lvl="0" marL="914400" marR="0" rtl="0" algn="l">
                        <a:lnSpc>
                          <a:spcPct val="100000"/>
                        </a:lnSpc>
                        <a:spcBef>
                          <a:spcPts val="0"/>
                        </a:spcBef>
                        <a:spcAft>
                          <a:spcPts val="0"/>
                        </a:spcAft>
                        <a:buNone/>
                      </a:pPr>
                      <a:r>
                        <a:rPr lang="en-US"/>
                        <a:t>2 Week Goal</a:t>
                      </a:r>
                      <a:endParaRPr/>
                    </a:p>
                    <a:p>
                      <a:pPr indent="-317500" lvl="0" marL="457200" marR="0" rtl="0" algn="l">
                        <a:lnSpc>
                          <a:spcPct val="100000"/>
                        </a:lnSpc>
                        <a:spcBef>
                          <a:spcPts val="0"/>
                        </a:spcBef>
                        <a:spcAft>
                          <a:spcPts val="0"/>
                        </a:spcAft>
                        <a:buSzPts val="1400"/>
                        <a:buChar char="●"/>
                      </a:pPr>
                      <a:r>
                        <a:rPr lang="en-US"/>
                        <a:t>Fully functional theoretical design of 10-band equalizer</a:t>
                      </a:r>
                      <a:endParaRPr/>
                    </a:p>
                    <a:p>
                      <a:pPr indent="-317500" lvl="0" marL="457200" marR="0" rtl="0" algn="l">
                        <a:lnSpc>
                          <a:spcPct val="100000"/>
                        </a:lnSpc>
                        <a:spcBef>
                          <a:spcPts val="0"/>
                        </a:spcBef>
                        <a:spcAft>
                          <a:spcPts val="0"/>
                        </a:spcAft>
                        <a:buSzPts val="1400"/>
                        <a:buChar char="●"/>
                      </a:pPr>
                      <a:r>
                        <a:rPr lang="en-US"/>
                        <a:t>Reassess</a:t>
                      </a:r>
                      <a:r>
                        <a:rPr lang="en-US"/>
                        <a:t> real-world functionality with 2 or 3 band perfboard pass/fail test</a:t>
                      </a:r>
                      <a:endParaRPr/>
                    </a:p>
                    <a:p>
                      <a:pPr indent="-317500" lvl="0" marL="457200" marR="0" rtl="0" algn="l">
                        <a:lnSpc>
                          <a:spcPct val="100000"/>
                        </a:lnSpc>
                        <a:spcBef>
                          <a:spcPts val="0"/>
                        </a:spcBef>
                        <a:spcAft>
                          <a:spcPts val="0"/>
                        </a:spcAft>
                        <a:buSzPts val="1400"/>
                        <a:buChar char="●"/>
                      </a:pPr>
                      <a:r>
                        <a:rPr lang="en-US"/>
                        <a:t>If design and perfboard test work, begin PCB edits/updates and reassess parts needed</a:t>
                      </a:r>
                      <a:endParaRPr/>
                    </a:p>
                  </a:txBody>
                  <a:tcPr marT="91425" marB="91425" marR="91425" marL="91425" anchor="ctr"/>
                </a:tc>
              </a:tr>
            </a:tbl>
          </a:graphicData>
        </a:graphic>
      </p:graphicFrame>
      <p:sp>
        <p:nvSpPr>
          <p:cNvPr id="121" name="Google Shape;121;g1fc3d639ae4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9E9E9E"/>
                </a:solidFill>
              </a:rPr>
              <a:t>Graphic Analog Portable Equalizer</a:t>
            </a:r>
            <a:endParaRPr>
              <a:solidFill>
                <a:srgbClr val="9E9E9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